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2" r:id="rId3"/>
    <p:sldId id="257" r:id="rId4"/>
    <p:sldId id="258" r:id="rId5"/>
    <p:sldId id="263" r:id="rId6"/>
    <p:sldId id="262" r:id="rId7"/>
    <p:sldId id="260" r:id="rId8"/>
    <p:sldId id="281" r:id="rId9"/>
    <p:sldId id="280" r:id="rId10"/>
    <p:sldId id="274" r:id="rId11"/>
    <p:sldId id="276" r:id="rId12"/>
    <p:sldId id="277" r:id="rId13"/>
    <p:sldId id="278" r:id="rId14"/>
    <p:sldId id="279" r:id="rId15"/>
    <p:sldId id="282" r:id="rId16"/>
  </p:sldIdLst>
  <p:sldSz cx="12192000" cy="6858000"/>
  <p:notesSz cx="6858000" cy="9144000"/>
  <p:embeddedFontLst>
    <p:embeddedFont>
      <p:font typeface="함초롬돋움" panose="02030504000101010101" pitchFamily="18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3F1"/>
    <a:srgbClr val="6C00FF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 autoAdjust="0"/>
    <p:restoredTop sz="91408" autoAdjust="0"/>
  </p:normalViewPr>
  <p:slideViewPr>
    <p:cSldViewPr snapToGrid="0">
      <p:cViewPr varScale="1">
        <p:scale>
          <a:sx n="48" d="100"/>
          <a:sy n="48" d="100"/>
        </p:scale>
        <p:origin x="224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B4FDE3D-35B7-4F27-9360-2B5E3781A6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F5D0E8-EA32-470E-BB47-E2C4AFAB1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699FD-79C7-4185-BB2D-5E0A61A7F92E}" type="datetimeFigureOut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2021. 5. 22.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FDE93F-087E-49F1-ADA5-03329BCD86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7F59C9-60E9-436D-A38B-F5E453151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EEAEF-149D-46A4-ACAF-940AAF5BE4F1}" type="slidenum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‹#›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1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F0769137-203B-413D-B598-1D73CD436B2A}" type="datetimeFigureOut">
              <a:rPr lang="en-ID" smtClean="0"/>
              <a:pPr/>
              <a:t>22/05/21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90C4FACD-CAC5-4386-A6B7-9C3327BBBE75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63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223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0486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06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528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pPr/>
              <a:t>5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689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2485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8934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6565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120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43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22/05/21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22/05/21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22/05/21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88FEDAC2-8736-4D4B-9CCE-9DB93887F15C}" type="datetimeFigureOut">
              <a:rPr lang="en-ID" smtClean="0"/>
              <a:pPr/>
              <a:t>22/05/21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AD0CB4B7-6B1E-493E-BF32-FF0692C01F9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-2" y="9027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724252" y="595085"/>
            <a:ext cx="1548946" cy="31006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17460" y="1888306"/>
            <a:ext cx="662553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전설이 아닌</a:t>
            </a:r>
            <a:endParaRPr lang="en-US" altLang="ko-KR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현실의 </a:t>
            </a:r>
            <a:r>
              <a:rPr lang="ko-KR" altLang="en-US" sz="8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유니콘</a:t>
            </a:r>
            <a:endParaRPr lang="en-US" altLang="ko-KR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D88908-CFBD-424D-9C96-F35C3E2D11A4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4825C11-74F9-423C-AEFF-D510E8BFC58F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F56F6A6-64F9-4396-BAF9-0DB212C8B5A5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1025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2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58386-B3A1-474F-9C2B-86CDC76A746D}"/>
              </a:ext>
            </a:extLst>
          </p:cNvPr>
          <p:cNvSpPr txBox="1"/>
          <p:nvPr/>
        </p:nvSpPr>
        <p:spPr>
          <a:xfrm>
            <a:off x="1879776" y="4736857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6BF633-E584-4EED-AE6D-47EFACFA5270}"/>
              </a:ext>
            </a:extLst>
          </p:cNvPr>
          <p:cNvSpPr/>
          <p:nvPr/>
        </p:nvSpPr>
        <p:spPr>
          <a:xfrm>
            <a:off x="8847164" y="4650892"/>
            <a:ext cx="8722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김태영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김나영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박근웅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조아라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정우주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오병훈</a:t>
            </a:r>
            <a:endParaRPr lang="en-ID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32ACED-AA71-4947-94BB-BA47FABA8A68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164320-A64E-465F-9980-72EFDB835D2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AC9B7E-339B-48B9-A008-D60534B37A32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B720E1-256F-43A2-B8C4-E47F46A8FF6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3FBC28E-A098-4B86-A624-B76005F740EB}"/>
              </a:ext>
            </a:extLst>
          </p:cNvPr>
          <p:cNvSpPr/>
          <p:nvPr/>
        </p:nvSpPr>
        <p:spPr>
          <a:xfrm rot="2700000">
            <a:off x="9772988" y="4622805"/>
            <a:ext cx="1718228" cy="165661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94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Unicorn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129633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C24E4-329D-AC4C-BA7C-36FA676D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0" y="1987971"/>
            <a:ext cx="3930252" cy="4001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09EC8-CBB6-FA45-90A1-B0ACA20F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552" y="2045971"/>
            <a:ext cx="4190172" cy="394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55781-FA52-1141-93B6-ADBC8864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804" y="2134487"/>
            <a:ext cx="4398196" cy="39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1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Unicorn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132156</a:t>
            </a:r>
            <a:endParaRPr lang="en-ID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C5D83-DD85-B347-904C-9F9BCFAA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" y="1822263"/>
            <a:ext cx="3960137" cy="4087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1FE872-5617-304B-837F-982EB611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685" y="1870180"/>
            <a:ext cx="4150908" cy="3991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E33B2-BF64-A04F-B8EA-01526DCA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093" y="1822263"/>
            <a:ext cx="4150907" cy="39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Unicorn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135559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9BAEE-0D65-BF47-A22E-03D007D0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44" y="1822393"/>
            <a:ext cx="3844734" cy="3807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1BDF-F2D3-EB43-A99C-D7CD0398C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049" y="1822393"/>
            <a:ext cx="4183120" cy="3807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9AA88-C757-D249-BF31-C81ED797B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420" y="1883307"/>
            <a:ext cx="4295580" cy="38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Unicorn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394749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55A67-4FE4-6D49-8825-7FF46BD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5189"/>
            <a:ext cx="3951014" cy="3933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4D96E-DE2A-E046-AA03-91580510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561" y="1846135"/>
            <a:ext cx="4278078" cy="3933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B552A-C583-3E48-9ECA-4B48F87D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639" y="1924446"/>
            <a:ext cx="4241544" cy="39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Unicorn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470994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CE791-626B-7748-A41F-D6619CC4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203"/>
            <a:ext cx="4064789" cy="4021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8BBE1F-B871-8743-B0A4-2B307E37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53" y="1795189"/>
            <a:ext cx="4252613" cy="3955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746F98-EE3A-0E43-8177-6693487F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92" y="1729204"/>
            <a:ext cx="4252608" cy="4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4940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EBCA8-DBA7-437E-B29B-6234EFEB1DF5}"/>
              </a:ext>
            </a:extLst>
          </p:cNvPr>
          <p:cNvSpPr/>
          <p:nvPr/>
        </p:nvSpPr>
        <p:spPr>
          <a:xfrm rot="2700000">
            <a:off x="6341448" y="4850831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41A8C0-8ACE-42D5-A1A2-70D5D34E24FA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F837FA-286D-474C-928C-AEF4E3A41A0E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9ABD5-30C2-43FA-B7FE-9B84953E819A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60E55-69C7-4D69-8568-F235304A0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71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INDEX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424865"/>
            <a:ext cx="2360745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Why?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27732" y="2212689"/>
            <a:ext cx="1938573" cy="17870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원티드가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크레딧잡을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 인수한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현 시점에서 </a:t>
            </a:r>
            <a:r>
              <a:rPr lang="ko-KR" altLang="en-US" sz="1200" dirty="0" err="1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원티드에게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유니콘이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중요한 이유</a:t>
            </a:r>
            <a:endParaRPr lang="en-US" altLang="ko-KR" sz="1200" dirty="0">
              <a:solidFill>
                <a:srgbClr val="083D65"/>
              </a:solidFill>
              <a:latin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401271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27452" y="1423490"/>
            <a:ext cx="215384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What?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35085" y="2266082"/>
            <a:ext cx="1938573" cy="1418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대기업과 이미 성장한 상장을 기다리는 </a:t>
            </a:r>
            <a:r>
              <a:rPr lang="ko-KR" altLang="en-US" sz="1200" dirty="0" err="1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유니콘</a:t>
            </a:r>
            <a:endParaRPr lang="en-US" altLang="ko-KR" sz="1200" dirty="0">
              <a:solidFill>
                <a:srgbClr val="083D65"/>
              </a:solidFill>
              <a:latin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우리가 생각하는 </a:t>
            </a:r>
            <a:r>
              <a:rPr lang="ko-KR" altLang="en-US" sz="1200" dirty="0" err="1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유니콘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기업</a:t>
            </a:r>
            <a:endParaRPr lang="en-US" altLang="ko-KR" sz="1200" dirty="0">
              <a:solidFill>
                <a:srgbClr val="083D65"/>
              </a:solidFill>
              <a:latin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4"/>
            <a:ext cx="2504839" cy="4012717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420820"/>
            <a:ext cx="221406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How?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42438" y="2260239"/>
            <a:ext cx="1938573" cy="215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고객의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니즈에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 맞춘 가설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데이터의 기간</a:t>
            </a:r>
            <a:r>
              <a:rPr lang="en-US" altLang="ko-KR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매출액</a:t>
            </a:r>
            <a:r>
              <a:rPr lang="en-US" altLang="ko-KR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월급</a:t>
            </a:r>
            <a:r>
              <a:rPr lang="en-US" altLang="ko-KR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직원수의</a:t>
            </a:r>
            <a:r>
              <a:rPr lang="ko-KR" altLang="en-US" sz="1200" dirty="0"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 증가율의 중요성</a:t>
            </a:r>
            <a:endParaRPr lang="en-US" altLang="ko-KR" sz="1200" dirty="0">
              <a:solidFill>
                <a:srgbClr val="083D65"/>
              </a:solidFill>
              <a:latin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401271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401271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15875">
                  <a:noFill/>
                </a:ln>
                <a:solidFill>
                  <a:srgbClr val="083D65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rPr>
              <a:t>Unicorn</a:t>
            </a:r>
            <a:endParaRPr kumimoji="0" lang="en-US" sz="4000" b="1" i="0" u="none" strike="noStrike" kern="1200" cap="none" spc="0" normalizeH="0" baseline="0" noProof="0" dirty="0">
              <a:ln w="15875"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pic>
        <p:nvPicPr>
          <p:cNvPr id="4" name="Picture 3" descr="A picture containing spring&#10;&#10;Description automatically generated">
            <a:extLst>
              <a:ext uri="{FF2B5EF4-FFF2-40B4-BE49-F238E27FC236}">
                <a16:creationId xmlns:a16="http://schemas.microsoft.com/office/drawing/2014/main" id="{D198FFDD-9A17-0346-BFB0-43C4A9DB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70" y="2266082"/>
            <a:ext cx="2688098" cy="22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21E68AE-2020-4D45-946E-237353E2B5F4}"/>
              </a:ext>
            </a:extLst>
          </p:cNvPr>
          <p:cNvSpPr/>
          <p:nvPr/>
        </p:nvSpPr>
        <p:spPr>
          <a:xfrm>
            <a:off x="4415603" y="928915"/>
            <a:ext cx="3544676" cy="50001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38100" dir="10800000" sx="102000" sy="102000" algn="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FB5FE-E251-460A-9556-821C8318FDF9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F5F8E-F496-4FEA-96D2-A96AB4D7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03" y="928915"/>
            <a:ext cx="7500257" cy="500017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650013-00FB-406F-80D6-5DA1C5232BC3}"/>
              </a:ext>
            </a:extLst>
          </p:cNvPr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1A5DB-D2F8-4D96-AA78-C417C2FFB9E4}"/>
              </a:ext>
            </a:extLst>
          </p:cNvPr>
          <p:cNvSpPr txBox="1"/>
          <p:nvPr/>
        </p:nvSpPr>
        <p:spPr>
          <a:xfrm>
            <a:off x="182289" y="1054719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WANTED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C2FD30-42EA-40B8-A4A5-BD0A053A01CC}"/>
              </a:ext>
            </a:extLst>
          </p:cNvPr>
          <p:cNvSpPr/>
          <p:nvPr/>
        </p:nvSpPr>
        <p:spPr>
          <a:xfrm>
            <a:off x="731811" y="2045087"/>
            <a:ext cx="33114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왜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크레딧잡을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인수했을까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?</a:t>
            </a: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비지니스모델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FontTx/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기업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DB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활용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FontTx/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FontTx/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AI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활용한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채용분야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혁신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342900" indent="-342900" algn="just">
              <a:buFontTx/>
              <a:buAutoNum type="arabicPeriod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5C41F5-7EDF-4EA1-8353-F4D90E19B5FA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45132-F478-42AC-8A53-D76A6C991B2B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92C532-D852-4C69-B3EC-12B0A2FBC342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63E80-EB45-439D-B3E4-A65827CFBA7D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EBDA6-9B0A-46F2-83CD-C2E4E12CE8FD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AFF1A4-952C-4682-9F1C-BA5CE08427A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9FF12B-27C0-47CD-9F69-E3F15507A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3744B4-259E-4E08-8E66-5A57E072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8AFDE-04D6-4017-AE15-C74A7210F8AE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97B44E-9D9E-42E7-BDEB-203B76583345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0969FB-A113-43DA-B27F-0A57805C1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769706-41E7-4BA6-B100-4CFC044C8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305C15-9AEC-4CFE-9FB9-140FBA94AC0A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550E8A-5A46-4104-B526-9A6E264B5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B6BE2-0800-4A83-9077-D8C1D7F89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D34109-5FF2-4F93-B27B-2ED47D426073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8D344E1-A852-4F89-9839-284B16BD1F3B}"/>
              </a:ext>
            </a:extLst>
          </p:cNvPr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42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7E59B-D68D-4CF2-AD06-9590EA98455E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6581CB-F49A-4230-BE9F-4A04FDFA6C0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D05501-BB24-49B1-8E16-6AC51C78A66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F7DBB-74B9-4030-ADE7-62635CE1CD85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8120C26-5CAF-4C3B-921F-BAE0E5A415E5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A293BE-7CB9-4AAD-98D0-3F7E5D110B94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9D15FA-A63F-4F59-8BD4-A35DE9D4A500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4343907" y="379036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do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125190" y="90459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우리가 생각하는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유니콘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기업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algn="ctr"/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부제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원티드가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유니콘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기업을  찾고 싶은 이유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공채 및 직접 채용 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39629" y="3578991"/>
            <a:ext cx="2297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가고 싶은 회사는 매출이 잘 나오는 회사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294289" y="3578991"/>
            <a:ext cx="2554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성장하는 기업은 끊임없이 고용을 할 것이다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9ECC04-DCC0-C145-B1CA-F2D3512FA3A2}"/>
              </a:ext>
            </a:extLst>
          </p:cNvPr>
          <p:cNvSpPr/>
          <p:nvPr/>
        </p:nvSpPr>
        <p:spPr>
          <a:xfrm>
            <a:off x="1255175" y="2727385"/>
            <a:ext cx="2670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대기업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or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이미 성장한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유니콘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기업은 제외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!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4F6030-76A7-D844-9CBB-703B485AD407}"/>
              </a:ext>
            </a:extLst>
          </p:cNvPr>
          <p:cNvSpPr/>
          <p:nvPr/>
        </p:nvSpPr>
        <p:spPr>
          <a:xfrm>
            <a:off x="4675217" y="2781315"/>
            <a:ext cx="2670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매출액 증가율이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높아야 한다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!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01A1731-F50B-FA42-BF42-14DDD64C29FD}"/>
              </a:ext>
            </a:extLst>
          </p:cNvPr>
          <p:cNvSpPr/>
          <p:nvPr/>
        </p:nvSpPr>
        <p:spPr>
          <a:xfrm>
            <a:off x="8109054" y="2754576"/>
            <a:ext cx="2670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직원 수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월급이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증가하여야 한다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!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9F951-3EF6-3644-A027-CD714BADE86A}"/>
              </a:ext>
            </a:extLst>
          </p:cNvPr>
          <p:cNvSpPr txBox="1"/>
          <p:nvPr/>
        </p:nvSpPr>
        <p:spPr>
          <a:xfrm>
            <a:off x="1349829" y="7641771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성장을 하고 있고 급격히 성장하여 좋은 인재가 매우 필요한 회사가 타겟입니다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4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946CBC-E911-4530-95A3-706B71AF7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8782F8-32D1-4562-A99E-2A4B32E614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7C5877-B155-47A0-BA60-247933BF38DC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FF1CDA-0E51-4BE0-8353-8272056332C7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5E21584-5591-4A75-BEB8-BE8DD20A0D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C8E466-919D-458C-8F8E-D67B43AA8C4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789F6CA-3D8C-4650-ACD2-DA25E5B41B4F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B846AB-CE8A-43E9-9193-2704F2F8ABD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F284C-7672-43A2-B6BA-969CA112E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3E882-B431-4EA2-A3F3-F042702DE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CB038-5C06-4F67-9F7B-1304D6958A01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BB6C2A-36C0-48B6-A398-57AED3E174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7F4A6-8837-4270-907A-7DAB16FEF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3AF00F-7A22-4237-8D10-21031927FC00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CFD041B-993D-42E6-A486-54FEAE8B7B2D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8DB7EC-93C1-44AC-9686-347746AEE7A8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8F63688-7F7E-44FB-B909-8F259B07AB4C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DE23A8-A1CC-4165-B7E9-007AFE9835E0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16279-E173-433C-B253-85A4DE58E7D2}"/>
              </a:ext>
            </a:extLst>
          </p:cNvPr>
          <p:cNvSpPr txBox="1"/>
          <p:nvPr/>
        </p:nvSpPr>
        <p:spPr>
          <a:xfrm>
            <a:off x="922757" y="370582"/>
            <a:ext cx="3504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유니콘기업</a:t>
            </a:r>
            <a:endParaRPr lang="en-US" altLang="ko-KR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조건 </a:t>
            </a:r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가지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D3AB5A-4C4F-458C-BC13-CE89889F7008}"/>
              </a:ext>
            </a:extLst>
          </p:cNvPr>
          <p:cNvSpPr/>
          <p:nvPr/>
        </p:nvSpPr>
        <p:spPr>
          <a:xfrm>
            <a:off x="1233090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FD03F1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매출 성장률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EC9166-1B29-40D9-BBE2-8F6B40E2D67E}"/>
              </a:ext>
            </a:extLst>
          </p:cNvPr>
          <p:cNvSpPr/>
          <p:nvPr/>
        </p:nvSpPr>
        <p:spPr>
          <a:xfrm>
            <a:off x="4791372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9D05FB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직원 수 상승률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37FFF2-F16C-4BB3-BA02-F9F28FABC219}"/>
              </a:ext>
            </a:extLst>
          </p:cNvPr>
          <p:cNvSpPr/>
          <p:nvPr/>
        </p:nvSpPr>
        <p:spPr>
          <a:xfrm>
            <a:off x="8338143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6C00FF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월급 증가율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DC034F-821D-4AA7-ABBA-910ED29151C1}"/>
              </a:ext>
            </a:extLst>
          </p:cNvPr>
          <p:cNvSpPr/>
          <p:nvPr/>
        </p:nvSpPr>
        <p:spPr>
          <a:xfrm>
            <a:off x="1108007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4A3ECF-1610-436A-B467-47706FEEDBFE}"/>
              </a:ext>
            </a:extLst>
          </p:cNvPr>
          <p:cNvSpPr/>
          <p:nvPr/>
        </p:nvSpPr>
        <p:spPr>
          <a:xfrm>
            <a:off x="4666289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4A16B-1CD1-49CB-A66F-3D923A97E54D}"/>
              </a:ext>
            </a:extLst>
          </p:cNvPr>
          <p:cNvSpPr/>
          <p:nvPr/>
        </p:nvSpPr>
        <p:spPr>
          <a:xfrm>
            <a:off x="8224570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1CCCC8-906E-46A6-8756-4741D6123C2D}"/>
              </a:ext>
            </a:extLst>
          </p:cNvPr>
          <p:cNvSpPr/>
          <p:nvPr/>
        </p:nvSpPr>
        <p:spPr>
          <a:xfrm>
            <a:off x="1233090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F99174-C994-43B1-ABF0-47672E965D46}"/>
              </a:ext>
            </a:extLst>
          </p:cNvPr>
          <p:cNvSpPr/>
          <p:nvPr/>
        </p:nvSpPr>
        <p:spPr>
          <a:xfrm>
            <a:off x="4791372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5A3F14-F488-4470-AB2C-2A2E3536825A}"/>
              </a:ext>
            </a:extLst>
          </p:cNvPr>
          <p:cNvSpPr/>
          <p:nvPr/>
        </p:nvSpPr>
        <p:spPr>
          <a:xfrm>
            <a:off x="8349652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1F9A8-D868-4A64-A238-D89914BA491D}"/>
              </a:ext>
            </a:extLst>
          </p:cNvPr>
          <p:cNvSpPr txBox="1"/>
          <p:nvPr/>
        </p:nvSpPr>
        <p:spPr>
          <a:xfrm>
            <a:off x="1371056" y="2722484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연평균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20%</a:t>
            </a:r>
            <a:endParaRPr lang="en-ID" sz="12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CC5EA-C4F9-4523-AB8E-9BBA8FF44C9E}"/>
              </a:ext>
            </a:extLst>
          </p:cNvPr>
          <p:cNvSpPr txBox="1"/>
          <p:nvPr/>
        </p:nvSpPr>
        <p:spPr>
          <a:xfrm>
            <a:off x="5130833" y="2722484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반기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13%</a:t>
            </a:r>
            <a:endParaRPr lang="en-ID" sz="11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BEE600-5F87-43FA-87CE-281F7BAA424E}"/>
              </a:ext>
            </a:extLst>
          </p:cNvPr>
          <p:cNvSpPr txBox="1"/>
          <p:nvPr/>
        </p:nvSpPr>
        <p:spPr>
          <a:xfrm>
            <a:off x="8991795" y="2722484"/>
            <a:ext cx="1301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 </a:t>
            </a:r>
            <a:r>
              <a:rPr lang="en-US" altLang="ko-K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</a:t>
            </a:r>
            <a:endParaRPr lang="en-ID" sz="12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AC4EC7-022C-4545-9616-21184C130DF5}"/>
              </a:ext>
            </a:extLst>
          </p:cNvPr>
          <p:cNvSpPr/>
          <p:nvPr/>
        </p:nvSpPr>
        <p:spPr>
          <a:xfrm>
            <a:off x="1490354" y="4120847"/>
            <a:ext cx="1952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성장성 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개년 평균 </a:t>
            </a:r>
            <a:endParaRPr lang="en-US" altLang="ko-KR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매출 성장률 </a:t>
            </a:r>
            <a:endParaRPr lang="en-US" altLang="ko-KR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20%</a:t>
            </a:r>
            <a:endParaRPr lang="en-ID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65A10B-E820-4CA0-B71D-BCD2370EEEE3}"/>
              </a:ext>
            </a:extLst>
          </p:cNvPr>
          <p:cNvSpPr/>
          <p:nvPr/>
        </p:nvSpPr>
        <p:spPr>
          <a:xfrm>
            <a:off x="5075437" y="3872342"/>
            <a:ext cx="19526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현재유니콘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 기업들 지명되기 전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반기별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증감율</a:t>
            </a:r>
            <a:endParaRPr lang="en-US" altLang="ko-KR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중위 값</a:t>
            </a:r>
            <a:endParaRPr lang="en-US" altLang="ko-KR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13%</a:t>
            </a:r>
            <a:endParaRPr lang="en-ID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E12B0B-211F-4047-A12D-118BB7796AE8}"/>
              </a:ext>
            </a:extLst>
          </p:cNvPr>
          <p:cNvSpPr/>
          <p:nvPr/>
        </p:nvSpPr>
        <p:spPr>
          <a:xfrm>
            <a:off x="8677968" y="4118435"/>
            <a:ext cx="1952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일반기업이 받는 최대 월급 증가율 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</a:rPr>
              <a:t>4%</a:t>
            </a:r>
            <a:endParaRPr lang="en-ID" sz="1600" dirty="0">
              <a:solidFill>
                <a:schemeClr val="bg1"/>
              </a:solidFill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37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8"/>
          <a:stretch/>
        </p:blipFill>
        <p:spPr>
          <a:xfrm>
            <a:off x="6070196" y="-29029"/>
            <a:ext cx="6121804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9F31988-DE14-4FC6-97F8-0B37F9D114B5}"/>
              </a:ext>
            </a:extLst>
          </p:cNvPr>
          <p:cNvSpPr/>
          <p:nvPr/>
        </p:nvSpPr>
        <p:spPr>
          <a:xfrm>
            <a:off x="5699221" y="1491137"/>
            <a:ext cx="2931420" cy="3875726"/>
          </a:xfrm>
          <a:prstGeom prst="rect">
            <a:avLst/>
          </a:prstGeom>
          <a:noFill/>
          <a:ln>
            <a:solidFill>
              <a:srgbClr val="FD0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4622755" y="2210937"/>
            <a:ext cx="347224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5450383" y="2871351"/>
            <a:ext cx="259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558368" y="996458"/>
            <a:ext cx="2634794" cy="488327"/>
            <a:chOff x="576762" y="996458"/>
            <a:chExt cx="1575230" cy="488327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1615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기업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DB +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 구직자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DB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+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AI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 기술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62964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STRENGTH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76221" y="1186870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76221" y="2512225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128084" y="3898342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202999" y="5257389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558368" y="2682223"/>
            <a:ext cx="26347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대기업 공채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이미 성장한 기업의 채용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558368" y="2355479"/>
            <a:ext cx="11750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WEAKNESS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558368" y="4041244"/>
            <a:ext cx="2634794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VC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시장이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커질때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유니콘기업을 먼저 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인재가 필요한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유니콘에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상호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win-win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가능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558368" y="3714500"/>
            <a:ext cx="13994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OPPORTUNITY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558368" y="5400264"/>
            <a:ext cx="2634794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구직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이직자의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원티드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서비스에대한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평가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좋은 기업을 추천해주기위해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3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가지를 확인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매출 성장률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직원 수의 성장률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월급 성장률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  <a:p>
            <a:pPr marL="228600" indent="-228600">
              <a:lnSpc>
                <a:spcPct val="100000"/>
              </a:lnSpc>
              <a:buAutoNum type="arabicPeriod"/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558368" y="5073520"/>
            <a:ext cx="7790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THREAT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F85343-085D-46F2-9AD2-7974EBDF32F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15BA23E-70D2-4AE0-87C4-24C989104147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556CB-8676-44C5-AA0E-6193C309D7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40D1E0-E404-43CB-9FE4-7D338E79D385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2C806-D54A-7840-8EED-2402D1EB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41" y="1026998"/>
            <a:ext cx="9746098" cy="45669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매출 성장률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A4FE8-6112-9449-ACD3-52521F78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840" y="5655303"/>
            <a:ext cx="9580087" cy="5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492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직원 수의 성장률 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DE420-8A90-CC45-A1BC-377B16D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71" y="868805"/>
            <a:ext cx="10882793" cy="2743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7CCBB6-D42F-684C-A916-D12F552C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28" y="3641846"/>
            <a:ext cx="10673077" cy="1926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6B23-A029-A948-A183-B57BE7D9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181" y="5709794"/>
            <a:ext cx="9324751" cy="65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7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699" y="717971"/>
            <a:ext cx="2769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BB5C7-D279-0048-ABC2-4F4DA509B6A6}"/>
              </a:ext>
            </a:extLst>
          </p:cNvPr>
          <p:cNvSpPr txBox="1"/>
          <p:nvPr/>
        </p:nvSpPr>
        <p:spPr>
          <a:xfrm>
            <a:off x="4064789" y="300097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월급 성장률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C7DB5-92CB-F442-AC0B-022643F0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12" y="876485"/>
            <a:ext cx="10882793" cy="4186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C58DC-83EB-3144-A044-C1D35E92B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99" y="5106452"/>
            <a:ext cx="10389833" cy="895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750D7-D93E-9C46-A6F1-C466CE4F4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517" y="6125964"/>
            <a:ext cx="6705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Macintosh PowerPoint</Application>
  <PresentationFormat>Widescreen</PresentationFormat>
  <Paragraphs>108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함초롬돋움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2020-02-05T04:15:21Z</dcterms:created>
  <dcterms:modified xsi:type="dcterms:W3CDTF">2021-05-22T13:33:50Z</dcterms:modified>
</cp:coreProperties>
</file>